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Songs_of_Innocence_and_of_Experience#cite_note-2" TargetMode="External" /><Relationship Id="rId2" Type="http://schemas.openxmlformats.org/officeDocument/2006/relationships/hyperlink" Target="https://en.m.wikipedia.org/wiki/John_Milton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en.m.wikipedia.org/wiki/Original_sin" TargetMode="External" /><Relationship Id="rId5" Type="http://schemas.openxmlformats.org/officeDocument/2006/relationships/hyperlink" Target="https://en.m.wikipedia.org/wiki/Innocence" TargetMode="External" /><Relationship Id="rId4" Type="http://schemas.openxmlformats.org/officeDocument/2006/relationships/hyperlink" Target="https://en.m.wikipedia.org/wiki/Romanticism" TargetMode="Externa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Industrial_Revolution" TargetMode="External" /><Relationship Id="rId2" Type="http://schemas.openxmlformats.org/officeDocument/2006/relationships/hyperlink" Target="https://en.m.wikipedia.org/wiki/And_did_those_feet_in_ancient_time" TargetMode="External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en.m.wikipedia.org/wiki/Songs_of_Innocence_and_of_Experience#cite_note-3" TargetMode="Externa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The_Little_Black_Boy" TargetMode="External" /><Relationship Id="rId2" Type="http://schemas.openxmlformats.org/officeDocument/2006/relationships/hyperlink" Target="https://en.m.wikipedia.org/wiki/The_Chimney_Sweeper" TargetMode="Externa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1794_in_poetry" TargetMode="External" /><Relationship Id="rId2" Type="http://schemas.openxmlformats.org/officeDocument/2006/relationships/hyperlink" Target="https://en.m.wikipedia.org/wiki/William_Blake" TargetMode="External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en.m.wikipedia.org/wiki/Songs_of_Innocence_and_of_Experience#cite_note-4" TargetMode="Externa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FD657-DFF0-3543-BD0F-00D837D030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1858369" y="821531"/>
            <a:ext cx="8475261" cy="3037810"/>
          </a:xfrm>
        </p:spPr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Songs of Innocence and Experience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7C3C43-C9B8-E64F-BE51-FB9AF1685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MA II SEM PAPER V </a:t>
            </a:r>
          </a:p>
          <a:p>
            <a:r>
              <a:rPr lang="en-GB"/>
              <a:t>Government college Paonta Sahib Distt Sirmour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7B36-7EC4-024B-99B1-5C380C95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40C21-0199-B846-BD59-C9E3A7315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620534-77BA-9643-BED7-5F47210BC52B}"/>
              </a:ext>
            </a:extLst>
          </p:cNvPr>
          <p:cNvSpPr txBox="1"/>
          <p:nvPr/>
        </p:nvSpPr>
        <p:spPr>
          <a:xfrm>
            <a:off x="3046512" y="1582340"/>
            <a:ext cx="6098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William Blake</a:t>
            </a:r>
          </a:p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Terms important in the study of Blake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Innocence--a state of being prior to the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awareness of evil. The symbol of this state is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child. Experience--a state of being in which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is trapped by the evidence of the senses and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awareness of the world as it is. The symbol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this state is the father, who for Blake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represented rules and repressive common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sense. Blake called these the contrary states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 human soul.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8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CFBB1-E3D0-D649-BE47-3A76FA68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21B91-8012-014D-B281-0A8241E4B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C7D81C-E799-5C45-8F99-65733F1A1894}"/>
              </a:ext>
            </a:extLst>
          </p:cNvPr>
          <p:cNvSpPr txBox="1"/>
          <p:nvPr/>
        </p:nvSpPr>
        <p:spPr>
          <a:xfrm>
            <a:off x="3046512" y="1582340"/>
            <a:ext cx="6098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William Blake</a:t>
            </a:r>
          </a:p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Terms important in the study of Blake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Innocence--a state of being prior to the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awareness of evil. The symbol of this state is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child. Experience--a state of being in which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is trapped by the evidence of the senses and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awareness of the world as it is. The symbol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this state is the father, who for Blake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represented rules and repressive common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sense. Blake called these the contrary states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 human soul.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62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2818-19C0-5446-A1B5-4B7DB546E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4B596-021A-9A42-9CAC-CD29C81DA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9A153F-F0CC-1B4F-9B21-5E7DE58DEE21}"/>
              </a:ext>
            </a:extLst>
          </p:cNvPr>
          <p:cNvSpPr txBox="1"/>
          <p:nvPr/>
        </p:nvSpPr>
        <p:spPr>
          <a:xfrm>
            <a:off x="3046512" y="1997839"/>
            <a:ext cx="609897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Innocence" and "Experience" are definitions of consciousness that rethink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2" tooltip="John Milton"/>
              </a:rPr>
              <a:t>Milton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's existential-mythic states of "Paradise" and "Fall". Often, interpretations of this collection centre around a mythical dualism, where "Innocence" represents the "unfallen world" and "Experience" represents the "fallen world".</a:t>
            </a:r>
            <a:r>
              <a:rPr lang="en-GB" b="0" i="0" u="none" strike="noStrike" baseline="30000">
                <a:solidFill>
                  <a:srgbClr val="6B4BA1"/>
                </a:solidFill>
                <a:effectLst/>
                <a:latin typeface="inherit"/>
                <a:hlinkClick r:id="rId3"/>
              </a:rPr>
              <a:t>[2]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Blake categorizes our modes of perception that tend to coordinate with a chronology that would become standard in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4" tooltip="Romanticism"/>
              </a:rPr>
              <a:t>Romanticism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: childhood is a state of protected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5" tooltip="Innocence"/>
              </a:rPr>
              <a:t>innocence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rather than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6" tooltip="Original sin"/>
              </a:rPr>
              <a:t>original sin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 but not immune to the fallen world and its institutions.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02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4122E-3AB3-A047-BBD1-D7385950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0A569-A493-8944-BFDA-7882E14E1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8ACBC0-B290-494A-8FED-E55A8DA0953A}"/>
              </a:ext>
            </a:extLst>
          </p:cNvPr>
          <p:cNvSpPr txBox="1"/>
          <p:nvPr/>
        </p:nvSpPr>
        <p:spPr>
          <a:xfrm>
            <a:off x="3046512" y="2274838"/>
            <a:ext cx="6098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The volume's "Contrary States" are sometimes signalled by patently repeated or contrasted titles: in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Innocence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Infant Joy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 in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Experience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Infant Sorrow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; in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Innocence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The Lamb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 in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Experience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The Fly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and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The Tyger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. The stark simplicity of poems such as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The Chimney Sweeper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and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The Little Black Boy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display Blake's acute sensibility to the realities of poverty and exploitation that accompanied the "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2" tooltip="And did those feet in ancient time"/>
              </a:rPr>
              <a:t>Dark Satanic Mills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" of the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3" tooltip="Industrial Revolution"/>
              </a:rPr>
              <a:t>Industrial Revolution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.</a:t>
            </a:r>
            <a:r>
              <a:rPr lang="en-GB" b="0" i="0" u="none" strike="noStrike" baseline="30000">
                <a:solidFill>
                  <a:srgbClr val="6B4BA1"/>
                </a:solidFill>
                <a:effectLst/>
                <a:latin typeface="inherit"/>
                <a:hlinkClick r:id="rId4"/>
              </a:rPr>
              <a:t>[3]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2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B63B-23D0-AC41-8987-35577DC1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F278A-61DE-6A42-B45C-BA2DD3A54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980BC-810F-FD46-AF73-93BA6BFCB27C}"/>
              </a:ext>
            </a:extLst>
          </p:cNvPr>
          <p:cNvSpPr txBox="1"/>
          <p:nvPr/>
        </p:nvSpPr>
        <p:spPr>
          <a:xfrm>
            <a:off x="3046512" y="2551837"/>
            <a:ext cx="6098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>
                <a:solidFill>
                  <a:srgbClr val="202122"/>
                </a:solidFill>
                <a:effectLst/>
                <a:latin typeface="inherit"/>
              </a:rPr>
              <a:t>Songs of Innocence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was originally a complete work first printed in 1789. It is a conceptual collection of 19 poems, engraved with artwork. This collection mainly shows happy, innocent perception in pastoral harmony, but at times, such as in "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2" tooltip="The Chimney Sweeper"/>
              </a:rPr>
              <a:t>The Chimney Sweeper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" and "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3" tooltip="The Little Black Boy"/>
              </a:rPr>
              <a:t>The Little Black Boy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", subtly shows the dangers of this naïve and vulnerable state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96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4CE73-D2A6-0B40-9FD1-AC29BC16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3BAAE-3C93-974A-A124-775F6489D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11B8F9-D6D8-EA45-A603-3BB02B42EA96}"/>
              </a:ext>
            </a:extLst>
          </p:cNvPr>
          <p:cNvSpPr txBox="1"/>
          <p:nvPr/>
        </p:nvSpPr>
        <p:spPr>
          <a:xfrm>
            <a:off x="3046512" y="2413337"/>
            <a:ext cx="60989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>
                <a:solidFill>
                  <a:srgbClr val="202122"/>
                </a:solidFill>
                <a:effectLst/>
                <a:latin typeface="inherit"/>
              </a:rPr>
              <a:t>Songs of Experience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is a poetry collection of 26 poems forming the second part of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2" tooltip="William Blake"/>
              </a:rPr>
              <a:t>William Blake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's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Songs of Innocence and of Experience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. The poems were published in 1794 (see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3" tooltip="1794 in poetry"/>
              </a:rPr>
              <a:t>1794 in poetry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). Some of the poems, such as "The Little Girl Lost" and "The Little Girl Found", were moved by Blake to </a:t>
            </a:r>
            <a:r>
              <a:rPr lang="en-GB" b="0" i="1">
                <a:solidFill>
                  <a:srgbClr val="202122"/>
                </a:solidFill>
                <a:effectLst/>
                <a:latin typeface="-apple-system"/>
              </a:rPr>
              <a:t>Songs of Innocence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and were frequently moved between the two books.</a:t>
            </a:r>
            <a:r>
              <a:rPr lang="en-GB" b="0" i="0" u="none" strike="noStrike" baseline="30000">
                <a:solidFill>
                  <a:srgbClr val="6B4BA1"/>
                </a:solidFill>
                <a:effectLst/>
                <a:latin typeface="inherit"/>
                <a:hlinkClick r:id="rId4"/>
              </a:rPr>
              <a:t>[note 1]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35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A44E3-C21A-D040-B0B1-9D78C1DCE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A3A3E-0307-1C49-A78B-791AD35D5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8667" y="2710339"/>
            <a:ext cx="10058400" cy="718661"/>
          </a:xfrm>
        </p:spPr>
        <p:txBody>
          <a:bodyPr>
            <a:normAutofit fontScale="25000" lnSpcReduction="20000"/>
          </a:bodyPr>
          <a:lstStyle/>
          <a:p>
            <a:endParaRPr lang="en-GB" sz="6000"/>
          </a:p>
          <a:p>
            <a:pPr marL="0" indent="0">
              <a:buNone/>
            </a:pPr>
            <a:r>
              <a:rPr lang="en-GB" sz="6000"/>
              <a:t>           </a:t>
            </a:r>
            <a:r>
              <a:rPr lang="en-GB" sz="24000"/>
              <a:t>Thank</a:t>
            </a:r>
            <a:r>
              <a:rPr lang="en-GB" sz="6000"/>
              <a:t> </a:t>
            </a:r>
            <a:r>
              <a:rPr lang="en-GB" sz="20300"/>
              <a:t>You</a:t>
            </a:r>
            <a:r>
              <a:rPr lang="en-GB" sz="6000"/>
              <a:t> </a:t>
            </a:r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714820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Savon</vt:lpstr>
      <vt:lpstr> Songs of Innocence and Experience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Songs of Innocence and Experience</dc:title>
  <dc:creator>Unknown User</dc:creator>
  <cp:lastModifiedBy>Unknown User</cp:lastModifiedBy>
  <cp:revision>1</cp:revision>
  <dcterms:created xsi:type="dcterms:W3CDTF">2022-07-25T10:29:25Z</dcterms:created>
  <dcterms:modified xsi:type="dcterms:W3CDTF">2022-07-25T10:36:42Z</dcterms:modified>
</cp:coreProperties>
</file>